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5" r:id="rId3"/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Corsiva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Corsiva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orsiv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orsiva-boldItalic.fntdata"/><Relationship Id="rId30" Type="http://schemas.openxmlformats.org/officeDocument/2006/relationships/font" Target="fonts/Corsiva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Shape 4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1800">
                <a:solidFill>
                  <a:schemeClr val="dk1"/>
                </a:solidFill>
              </a:rPr>
              <a:t> We look forward to continued success!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800">
                <a:solidFill>
                  <a:schemeClr val="dk1"/>
                </a:solidFill>
              </a:rPr>
              <a:t> We look forward to continued success!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800">
                <a:solidFill>
                  <a:schemeClr val="dk1"/>
                </a:solidFill>
              </a:rPr>
              <a:t> We look forward to continued success!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800">
                <a:solidFill>
                  <a:schemeClr val="dk1"/>
                </a:solidFill>
              </a:rPr>
              <a:t> We look forward to continued success!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800">
                <a:solidFill>
                  <a:schemeClr val="dk1"/>
                </a:solidFill>
              </a:rPr>
              <a:t> We look forward to continued success!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800">
                <a:solidFill>
                  <a:schemeClr val="dk1"/>
                </a:solidFill>
              </a:rPr>
              <a:t> We look forward to continued success!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800">
                <a:solidFill>
                  <a:schemeClr val="dk1"/>
                </a:solidFill>
              </a:rPr>
              <a:t> We look forward to continued success!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800">
                <a:solidFill>
                  <a:schemeClr val="dk1"/>
                </a:solidFill>
              </a:rPr>
              <a:t> We look forward to continued success!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800">
                <a:solidFill>
                  <a:schemeClr val="dk1"/>
                </a:solidFill>
              </a:rPr>
              <a:t> We look forward to continued success!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 flipH="1" rot="10800000">
            <a:off x="0" y="3093234"/>
            <a:ext cx="8458200" cy="7124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" name="Shape 10"/>
          <p:cNvSpPr txBox="1"/>
          <p:nvPr>
            <p:ph type="ctrTitle"/>
          </p:nvPr>
        </p:nvSpPr>
        <p:spPr>
          <a:xfrm>
            <a:off x="685800" y="1300757"/>
            <a:ext cx="7772400" cy="16841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685800" y="3093357"/>
            <a:ext cx="7772400" cy="7124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2"/>
              </a:buClr>
              <a:buNone/>
              <a:defRPr b="1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" name="Shape 14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" name="Shape 18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457200" y="1460499"/>
            <a:ext cx="4030200" cy="34652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2" type="body"/>
          </p:nvPr>
        </p:nvSpPr>
        <p:spPr>
          <a:xfrm>
            <a:off x="4656667" y="1461908"/>
            <a:ext cx="4030200" cy="34652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" name="Shape 23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0" y="4406309"/>
            <a:ext cx="8686800" cy="5195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None/>
              <a:defRPr b="1" sz="2400">
                <a:solidFill>
                  <a:schemeClr val="lt1"/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0" y="4406308"/>
            <a:ext cx="8686800" cy="5195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457200" y="4406308"/>
            <a:ext cx="8229600" cy="519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600"/>
              </a:spcBef>
              <a:buClr>
                <a:schemeClr val="dk2"/>
              </a:buClr>
              <a:buSzPct val="100000"/>
              <a:defRPr sz="3000">
                <a:solidFill>
                  <a:schemeClr val="dk2"/>
                </a:solidFill>
              </a:defRPr>
            </a:lvl1pPr>
            <a:lvl2pPr lvl="1">
              <a:spcBef>
                <a:spcPts val="480"/>
              </a:spcBef>
              <a:buClr>
                <a:schemeClr val="dk2"/>
              </a:buClr>
              <a:buSzPct val="100000"/>
              <a:defRPr sz="2400">
                <a:solidFill>
                  <a:schemeClr val="dk2"/>
                </a:solidFill>
              </a:defRPr>
            </a:lvl2pPr>
            <a:lvl3pPr lvl="2">
              <a:spcBef>
                <a:spcPts val="480"/>
              </a:spcBef>
              <a:buClr>
                <a:schemeClr val="dk2"/>
              </a:buClr>
              <a:buSzPct val="100000"/>
              <a:defRPr sz="2400">
                <a:solidFill>
                  <a:schemeClr val="dk2"/>
                </a:solidFill>
              </a:defRPr>
            </a:lvl3pPr>
            <a:lvl4pPr lvl="3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4pPr>
            <a:lvl5pPr lvl="4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5pPr>
            <a:lvl6pPr lvl="5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6pPr>
            <a:lvl7pPr lvl="6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7pPr>
            <a:lvl8pPr lvl="7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8pPr>
            <a:lvl9pPr lvl="8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/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/>
            </a:lvl2pPr>
            <a:lvl3pPr indent="0" lvl="2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3pPr>
            <a:lvl4pPr indent="0" lvl="3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4pPr>
            <a:lvl5pPr indent="0" lvl="4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5pPr>
            <a:lvl6pPr indent="0" lvl="5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6pPr>
            <a:lvl7pPr indent="0" lvl="6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7pPr>
            <a:lvl8pPr indent="0" lvl="7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8pPr>
            <a:lvl9pPr indent="0" lvl="8" marL="0" marR="0" rtl="0" algn="l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1pPr>
            <a:lvl2pPr indent="0" lvl="1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2pPr>
            <a:lvl3pPr indent="0" lvl="2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3pPr>
            <a:lvl4pPr indent="0" lvl="3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4pPr>
            <a:lvl5pPr indent="0" lvl="4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5pPr>
            <a:lvl6pPr indent="0" lvl="5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6pPr>
            <a:lvl7pPr indent="0" lvl="6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7pPr>
            <a:lvl8pPr indent="0" lvl="7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8pPr>
            <a:lvl9pPr indent="0" lvl="8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6.gif"/><Relationship Id="rId4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Relationship Id="rId4" Type="http://schemas.openxmlformats.org/officeDocument/2006/relationships/image" Target="../media/image01.png"/><Relationship Id="rId5" Type="http://schemas.openxmlformats.org/officeDocument/2006/relationships/image" Target="../media/image0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4.jpg"/><Relationship Id="rId4" Type="http://schemas.openxmlformats.org/officeDocument/2006/relationships/image" Target="../media/image03.jpg"/><Relationship Id="rId5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4.jpg"/><Relationship Id="rId4" Type="http://schemas.openxmlformats.org/officeDocument/2006/relationships/image" Target="../media/image03.jpg"/><Relationship Id="rId5" Type="http://schemas.openxmlformats.org/officeDocument/2006/relationships/image" Target="../media/image0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3.jpg"/><Relationship Id="rId4" Type="http://schemas.openxmlformats.org/officeDocument/2006/relationships/image" Target="../media/image3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tinyurl.com/btmfadvisory61614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8.png"/><Relationship Id="rId4" Type="http://schemas.openxmlformats.org/officeDocument/2006/relationships/image" Target="../media/image3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image" Target="../media/image21.png"/><Relationship Id="rId5" Type="http://schemas.openxmlformats.org/officeDocument/2006/relationships/image" Target="../media/image0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Relationship Id="rId4" Type="http://schemas.openxmlformats.org/officeDocument/2006/relationships/image" Target="../media/image1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g"/><Relationship Id="rId4" Type="http://schemas.openxmlformats.org/officeDocument/2006/relationships/image" Target="../media/image3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6.jpg"/><Relationship Id="rId4" Type="http://schemas.openxmlformats.org/officeDocument/2006/relationships/image" Target="../media/image4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1" Type="http://schemas.openxmlformats.org/officeDocument/2006/relationships/image" Target="../media/image32.png"/><Relationship Id="rId10" Type="http://schemas.openxmlformats.org/officeDocument/2006/relationships/image" Target="../media/image37.jpg"/><Relationship Id="rId9" Type="http://schemas.openxmlformats.org/officeDocument/2006/relationships/image" Target="../media/image29.jpg"/><Relationship Id="rId5" Type="http://schemas.openxmlformats.org/officeDocument/2006/relationships/image" Target="../media/image25.png"/><Relationship Id="rId6" Type="http://schemas.openxmlformats.org/officeDocument/2006/relationships/image" Target="../media/image24.jpg"/><Relationship Id="rId7" Type="http://schemas.openxmlformats.org/officeDocument/2006/relationships/image" Target="../media/image26.jpg"/><Relationship Id="rId8" Type="http://schemas.openxmlformats.org/officeDocument/2006/relationships/image" Target="../media/image2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jpg"/><Relationship Id="rId4" Type="http://schemas.openxmlformats.org/officeDocument/2006/relationships/image" Target="../media/image28.jpg"/><Relationship Id="rId5" Type="http://schemas.openxmlformats.org/officeDocument/2006/relationships/image" Target="../media/image3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/>
          <p:nvPr>
            <p:ph type="ctrTitle"/>
          </p:nvPr>
        </p:nvSpPr>
        <p:spPr>
          <a:xfrm>
            <a:off x="685800" y="1300757"/>
            <a:ext cx="7772400" cy="16841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6000">
                <a:latin typeface="Georgia"/>
                <a:ea typeface="Georgia"/>
                <a:cs typeface="Georgia"/>
                <a:sym typeface="Georgia"/>
              </a:rPr>
              <a:t>Partnerships 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6000">
                <a:latin typeface="Georgia"/>
                <a:ea typeface="Georgia"/>
                <a:cs typeface="Georgia"/>
                <a:sym typeface="Georgia"/>
              </a:rPr>
              <a:t>for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6000">
                <a:latin typeface="Georgia"/>
                <a:ea typeface="Georgia"/>
                <a:cs typeface="Georgia"/>
                <a:sym typeface="Georgia"/>
              </a:rPr>
              <a:t>Success </a:t>
            </a:r>
          </a:p>
        </p:txBody>
      </p:sp>
      <p:sp>
        <p:nvSpPr>
          <p:cNvPr id="39" name="Shape 39"/>
          <p:cNvSpPr txBox="1"/>
          <p:nvPr>
            <p:ph idx="1" type="subTitle"/>
          </p:nvPr>
        </p:nvSpPr>
        <p:spPr>
          <a:xfrm>
            <a:off x="685800" y="3093357"/>
            <a:ext cx="7772400" cy="7124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Spring Advisory Committee Meeting 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tinyurl.com/btmfadvisory611 </a:t>
            </a:r>
          </a:p>
        </p:txBody>
      </p:sp>
      <p:pic>
        <p:nvPicPr>
          <p:cNvPr id="40" name="Shape 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9687" y="3805837"/>
            <a:ext cx="6524625" cy="128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/>
        </p:nvSpPr>
        <p:spPr>
          <a:xfrm>
            <a:off x="1441500" y="1026525"/>
            <a:ext cx="6060899" cy="2271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4800">
                <a:latin typeface="Georgia"/>
                <a:ea typeface="Georgia"/>
                <a:cs typeface="Georgia"/>
                <a:sym typeface="Georgia"/>
              </a:rPr>
              <a:t>BTMF Freshman</a:t>
            </a:r>
            <a:br>
              <a:rPr lang="en" sz="4800">
                <a:latin typeface="Georgia"/>
                <a:ea typeface="Georgia"/>
                <a:cs typeface="Georgia"/>
                <a:sym typeface="Georgia"/>
              </a:rPr>
            </a:br>
            <a:r>
              <a:rPr lang="en" sz="4800">
                <a:latin typeface="Georgia"/>
                <a:ea typeface="Georgia"/>
                <a:cs typeface="Georgia"/>
                <a:sym typeface="Georgia"/>
              </a:rPr>
              <a:t>Financial Literacy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48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idx="1" type="subTitle"/>
          </p:nvPr>
        </p:nvSpPr>
        <p:spPr>
          <a:xfrm>
            <a:off x="0" y="3093348"/>
            <a:ext cx="7772400" cy="799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EFEFEF"/>
                </a:solidFill>
              </a:rPr>
              <a:t>Junior Achievement</a:t>
            </a:r>
          </a:p>
        </p:txBody>
      </p:sp>
      <p:pic>
        <p:nvPicPr>
          <p:cNvPr id="51" name="Shape 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0275" y="528325"/>
            <a:ext cx="3135924" cy="169147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 txBox="1"/>
          <p:nvPr/>
        </p:nvSpPr>
        <p:spPr>
          <a:xfrm>
            <a:off x="367300" y="4056675"/>
            <a:ext cx="8313599" cy="9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Junior Achievement provides students a real-world perspective of finance - one that is current, practical, and easy to understand. Junior Achievement has strengthened its commitment to area students by creating an experiential financial literacy center in the region (Newark, NJ).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1F497D"/>
              </a:solidFill>
            </a:endParaRPr>
          </a:p>
        </p:txBody>
      </p:sp>
      <p:sp>
        <p:nvSpPr>
          <p:cNvPr id="58" name="Shape 58"/>
          <p:cNvSpPr txBox="1"/>
          <p:nvPr/>
        </p:nvSpPr>
        <p:spPr>
          <a:xfrm>
            <a:off x="1441500" y="1026525"/>
            <a:ext cx="6060899" cy="2271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4800">
                <a:latin typeface="Georgia"/>
                <a:ea typeface="Georgia"/>
                <a:cs typeface="Georgia"/>
                <a:sym typeface="Georgia"/>
              </a:rPr>
              <a:t>Banking and Finance Pathway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x="-22775" y="515401"/>
            <a:ext cx="8229600" cy="6062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PwC Financial Literacy</a:t>
            </a:r>
          </a:p>
        </p:txBody>
      </p:sp>
      <p:sp>
        <p:nvSpPr>
          <p:cNvPr id="64" name="Shape 64"/>
          <p:cNvSpPr txBox="1"/>
          <p:nvPr/>
        </p:nvSpPr>
        <p:spPr>
          <a:xfrm>
            <a:off x="68300" y="1458375"/>
            <a:ext cx="3947100" cy="3770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Our Accounting students attended 2 workshops on Financial Literacy hosted by Peter Nicolas and his team.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-330200" lvl="0" marL="457200" rtl="0">
              <a:spcBef>
                <a:spcPts val="0"/>
              </a:spcBef>
              <a:buSzPct val="100000"/>
              <a:buFont typeface="Georgia"/>
              <a:buChar char="●"/>
            </a:pPr>
            <a:r>
              <a:rPr lang="en" sz="1600">
                <a:latin typeface="Georgia"/>
                <a:ea typeface="Georgia"/>
                <a:cs typeface="Georgia"/>
                <a:sym typeface="Georgia"/>
              </a:rPr>
              <a:t>Credit &amp; Debt</a:t>
            </a:r>
          </a:p>
          <a:p>
            <a:pPr indent="-330200" lvl="0" marL="457200" rtl="0">
              <a:spcBef>
                <a:spcPts val="0"/>
              </a:spcBef>
              <a:buSzPct val="100000"/>
              <a:buFont typeface="Georgia"/>
              <a:buChar char="●"/>
            </a:pPr>
            <a:r>
              <a:rPr lang="en" sz="1600">
                <a:latin typeface="Georgia"/>
                <a:ea typeface="Georgia"/>
                <a:cs typeface="Georgia"/>
                <a:sym typeface="Georgia"/>
              </a:rPr>
              <a:t>Planning &amp; Money Management 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Students learned the importance of a positive credit history &amp; the ways that a negative credit report can affect them.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Students also learned how to create a personal budget, including income expenses by developing a financial plan for a family. </a:t>
            </a:r>
          </a:p>
        </p:txBody>
      </p:sp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3700" y="1563850"/>
            <a:ext cx="1407199" cy="1077850"/>
          </a:xfrm>
          <a:prstGeom prst="rect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med" w="med" type="none"/>
            <a:tailEnd len="med" w="med" type="none"/>
          </a:ln>
        </p:spPr>
      </p:pic>
      <p:pic>
        <p:nvPicPr>
          <p:cNvPr id="66" name="Shape 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5400" y="1563850"/>
            <a:ext cx="4905373" cy="3270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1782450" y="285200"/>
            <a:ext cx="7120800" cy="1078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AT&amp;T and Junior Achievement</a:t>
            </a:r>
            <a:br>
              <a:rPr lang="en" sz="3000"/>
            </a:br>
            <a:r>
              <a:rPr lang="en" sz="3000"/>
              <a:t>Job Shadow Program</a:t>
            </a:r>
          </a:p>
        </p:txBody>
      </p:sp>
      <p:sp>
        <p:nvSpPr>
          <p:cNvPr id="72" name="Shape 72"/>
          <p:cNvSpPr txBox="1"/>
          <p:nvPr/>
        </p:nvSpPr>
        <p:spPr>
          <a:xfrm>
            <a:off x="154300" y="2299350"/>
            <a:ext cx="3947100" cy="26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Accounting I &amp; Accounting II students attended the Aspire Mentoring Day at AT&amp;T’s Premier Customer Service office in Paramus, NJ.  This event was organized in conjunction with Junior Achievement.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Students connected with the mentors, learned life skills and diverse career paths, and gained an understanding of how what they learn today connects to their success tomorrow.</a:t>
            </a:r>
          </a:p>
        </p:txBody>
      </p:sp>
      <p:pic>
        <p:nvPicPr>
          <p:cNvPr id="73" name="Shape 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625"/>
            <a:ext cx="1657699" cy="2227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Shape 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300" y="4993350"/>
            <a:ext cx="4295775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Shape 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0500" y="1847850"/>
            <a:ext cx="4986573" cy="2692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idx="1" type="body"/>
          </p:nvPr>
        </p:nvSpPr>
        <p:spPr>
          <a:xfrm>
            <a:off x="457200" y="4406308"/>
            <a:ext cx="8229600" cy="519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i="0" lang="en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North Jersey Federal Credit Union</a:t>
            </a:r>
          </a:p>
        </p:txBody>
      </p:sp>
      <p:sp>
        <p:nvSpPr>
          <p:cNvPr id="81" name="Shape 81"/>
          <p:cNvSpPr txBox="1"/>
          <p:nvPr/>
        </p:nvSpPr>
        <p:spPr>
          <a:xfrm>
            <a:off x="3398975" y="1554250"/>
            <a:ext cx="5000700" cy="2539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Georgia"/>
              <a:buNone/>
            </a:pPr>
            <a:r>
              <a:rPr b="0" i="1" lang="en" sz="2400" u="sng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Structured Learning Experience</a:t>
            </a: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Georgia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13 students complete the structured learning experience.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mic Sans MS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</a:p>
        </p:txBody>
      </p:sp>
      <p:pic>
        <p:nvPicPr>
          <p:cNvPr id="82" name="Shape 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862" y="288375"/>
            <a:ext cx="4551900" cy="7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83"/>
          <p:cNvPicPr preferRelativeResize="0"/>
          <p:nvPr/>
        </p:nvPicPr>
        <p:blipFill rotWithShape="1">
          <a:blip r:embed="rId4">
            <a:alphaModFix/>
          </a:blip>
          <a:srcRect b="28766" l="25594" r="12837" t="32280"/>
          <a:stretch/>
        </p:blipFill>
        <p:spPr>
          <a:xfrm>
            <a:off x="5790817" y="263100"/>
            <a:ext cx="2960999" cy="111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84"/>
          <p:cNvPicPr preferRelativeResize="0"/>
          <p:nvPr/>
        </p:nvPicPr>
        <p:blipFill rotWithShape="1">
          <a:blip r:embed="rId5">
            <a:alphaModFix/>
          </a:blip>
          <a:srcRect b="0" l="2075" r="7270" t="4507"/>
          <a:stretch/>
        </p:blipFill>
        <p:spPr>
          <a:xfrm>
            <a:off x="361000" y="1554250"/>
            <a:ext cx="2960999" cy="2079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idx="1" type="body"/>
          </p:nvPr>
        </p:nvSpPr>
        <p:spPr>
          <a:xfrm>
            <a:off x="457200" y="4406308"/>
            <a:ext cx="8229600" cy="519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i="0" lang="en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North Jersey Federal Credit Union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2646950" y="1689775"/>
            <a:ext cx="5752800" cy="2403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Georgia"/>
              <a:buNone/>
            </a:pPr>
            <a:r>
              <a:rPr b="0" i="1" lang="en" sz="3000" u="sng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Student Teller </a:t>
            </a:r>
            <a:r>
              <a:rPr b="0" i="1" lang="en" sz="3000" u="sng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Scholarship Award</a:t>
            </a: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Georgia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Taslima Lima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mic Sans MS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</a:p>
        </p:txBody>
      </p:sp>
      <p:pic>
        <p:nvPicPr>
          <p:cNvPr id="91" name="Shape 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862" y="288375"/>
            <a:ext cx="4551900" cy="7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 rotWithShape="1">
          <a:blip r:embed="rId4">
            <a:alphaModFix/>
          </a:blip>
          <a:srcRect b="28766" l="25594" r="12837" t="32280"/>
          <a:stretch/>
        </p:blipFill>
        <p:spPr>
          <a:xfrm>
            <a:off x="5790817" y="263100"/>
            <a:ext cx="2960999" cy="111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4802" y="1241712"/>
            <a:ext cx="2245800" cy="2994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idx="1" type="body"/>
          </p:nvPr>
        </p:nvSpPr>
        <p:spPr>
          <a:xfrm>
            <a:off x="457200" y="4406308"/>
            <a:ext cx="8229600" cy="519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i="0" lang="en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North Jersey Federal Credit Union</a:t>
            </a:r>
          </a:p>
        </p:txBody>
      </p:sp>
      <p:pic>
        <p:nvPicPr>
          <p:cNvPr id="99" name="Shape 99"/>
          <p:cNvPicPr preferRelativeResize="0"/>
          <p:nvPr/>
        </p:nvPicPr>
        <p:blipFill rotWithShape="1">
          <a:blip r:embed="rId3">
            <a:alphaModFix/>
          </a:blip>
          <a:srcRect b="28766" l="25594" r="12837" t="32280"/>
          <a:stretch/>
        </p:blipFill>
        <p:spPr>
          <a:xfrm>
            <a:off x="5790817" y="263100"/>
            <a:ext cx="2960999" cy="111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625" y="356475"/>
            <a:ext cx="5145676" cy="376634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/>
          <p:nvPr/>
        </p:nvSpPr>
        <p:spPr>
          <a:xfrm>
            <a:off x="5683100" y="1580475"/>
            <a:ext cx="3307199" cy="26283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en" sz="2400"/>
              <a:t>Castle Cares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Agenda - </a:t>
            </a:r>
            <a:r>
              <a:rPr lang="en" u="sng">
                <a:solidFill>
                  <a:srgbClr val="1F497D"/>
                </a:solidFill>
                <a:hlinkClick r:id="rId3"/>
              </a:rPr>
              <a:t>http://tinyurl.com/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819025" y="1026525"/>
            <a:ext cx="7240199" cy="2271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4800">
                <a:latin typeface="Georgia"/>
                <a:ea typeface="Georgia"/>
                <a:cs typeface="Georgia"/>
                <a:sym typeface="Georgia"/>
              </a:rPr>
              <a:t>Marketing Pathway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/>
          <p:nvPr>
            <p:ph idx="1" type="body"/>
          </p:nvPr>
        </p:nvSpPr>
        <p:spPr>
          <a:xfrm>
            <a:off x="0" y="4402575"/>
            <a:ext cx="8467200" cy="5195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/>
              <a:t>Distributive Education Clubs of America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0" y="-16425"/>
            <a:ext cx="9144000" cy="10058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 sz="6000">
                <a:solidFill>
                  <a:srgbClr val="FFFFFF"/>
                </a:solidFill>
              </a:rPr>
              <a:t>DECA   </a:t>
            </a:r>
            <a:r>
              <a:rPr lang="en" sz="3600">
                <a:solidFill>
                  <a:schemeClr val="lt1"/>
                </a:solidFill>
              </a:rPr>
              <a:t>www.deca.org</a:t>
            </a:r>
          </a:p>
        </p:txBody>
      </p:sp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225" y="1215225"/>
            <a:ext cx="1781491" cy="303778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Shape 115"/>
          <p:cNvSpPr/>
          <p:nvPr/>
        </p:nvSpPr>
        <p:spPr>
          <a:xfrm>
            <a:off x="6333599" y="-16425"/>
            <a:ext cx="2512296" cy="2616246"/>
          </a:xfrm>
          <a:prstGeom prst="irregularSeal1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6" name="Shape 116"/>
          <p:cNvSpPr txBox="1"/>
          <p:nvPr/>
        </p:nvSpPr>
        <p:spPr>
          <a:xfrm>
            <a:off x="5835350" y="633725"/>
            <a:ext cx="3508800" cy="1121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Current Membership: 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 algn="ctr">
              <a:spcBef>
                <a:spcPts val="0"/>
              </a:spcBef>
              <a:buNone/>
            </a:pPr>
            <a:r>
              <a:rPr b="1" lang="en"/>
              <a:t>50 Students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3553275" y="2310950"/>
            <a:ext cx="5216400" cy="20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1600"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600">
                <a:latin typeface="Georgia"/>
                <a:ea typeface="Georgia"/>
                <a:cs typeface="Georgia"/>
                <a:sym typeface="Georgia"/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Many of these students also completed  extensive Marketing plans to attend the</a:t>
            </a:r>
            <a:r>
              <a:rPr lang="en" u="sng">
                <a:latin typeface="Georgia"/>
                <a:ea typeface="Georgia"/>
                <a:cs typeface="Georgia"/>
                <a:sym typeface="Georgia"/>
              </a:rPr>
              <a:t> State Competition in Cherry Hill, NJ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 in March.  These students were able to learn the value of  ‘dressing for success’  and fine-tune their communication and writing skills while being part of the program.  </a:t>
            </a:r>
            <a:r>
              <a:rPr lang="en" sz="1600">
                <a:latin typeface="Georgia"/>
                <a:ea typeface="Georgia"/>
                <a:cs typeface="Georgia"/>
                <a:sym typeface="Georgia"/>
              </a:rPr>
              <a:t> 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3553271" y="1599075"/>
            <a:ext cx="2883299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Our DECA students competed against their  peers at the DECA  </a:t>
            </a:r>
            <a:r>
              <a:rPr lang="en" u="sng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Regional Competition at Ramapo College of New Jersey</a:t>
            </a:r>
            <a:r>
              <a:rPr lang="en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in January. </a:t>
            </a:r>
          </a:p>
        </p:txBody>
      </p:sp>
      <p:pic>
        <p:nvPicPr>
          <p:cNvPr id="119" name="Shape 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74011">
            <a:off x="1358274" y="2804154"/>
            <a:ext cx="2000725" cy="150056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idx="1" type="body"/>
          </p:nvPr>
        </p:nvSpPr>
        <p:spPr>
          <a:xfrm>
            <a:off x="0" y="4402575"/>
            <a:ext cx="8467200" cy="5195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/>
              <a:t>Distributive Education Clubs of America</a:t>
            </a:r>
          </a:p>
        </p:txBody>
      </p:sp>
      <p:sp>
        <p:nvSpPr>
          <p:cNvPr id="125" name="Shape 125"/>
          <p:cNvSpPr txBox="1"/>
          <p:nvPr/>
        </p:nvSpPr>
        <p:spPr>
          <a:xfrm>
            <a:off x="150" y="-16425"/>
            <a:ext cx="9144000" cy="10058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000">
                <a:solidFill>
                  <a:srgbClr val="FFFFFF"/>
                </a:solidFill>
              </a:rPr>
              <a:t>DECA               </a:t>
            </a:r>
          </a:p>
        </p:txBody>
      </p:sp>
      <p:pic>
        <p:nvPicPr>
          <p:cNvPr id="126" name="Shape 126"/>
          <p:cNvPicPr preferRelativeResize="0"/>
          <p:nvPr/>
        </p:nvPicPr>
        <p:blipFill rotWithShape="1">
          <a:blip r:embed="rId3">
            <a:alphaModFix/>
          </a:blip>
          <a:srcRect b="33160" l="0" r="0" t="24719"/>
          <a:stretch/>
        </p:blipFill>
        <p:spPr>
          <a:xfrm>
            <a:off x="3029400" y="1123012"/>
            <a:ext cx="5633349" cy="3163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Shape 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500" y="1054387"/>
            <a:ext cx="1085999" cy="109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Shape 128"/>
          <p:cNvSpPr txBox="1"/>
          <p:nvPr/>
        </p:nvSpPr>
        <p:spPr>
          <a:xfrm>
            <a:off x="2559575" y="512075"/>
            <a:ext cx="5961900" cy="379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600">
                <a:solidFill>
                  <a:srgbClr val="FFFFFF"/>
                </a:solidFill>
              </a:rPr>
              <a:t>NORTHERN NJ REGIONAL CONFERENCE, Ramapo College</a:t>
            </a:r>
          </a:p>
        </p:txBody>
      </p:sp>
      <p:pic>
        <p:nvPicPr>
          <p:cNvPr id="129" name="Shape 129"/>
          <p:cNvPicPr preferRelativeResize="0"/>
          <p:nvPr/>
        </p:nvPicPr>
        <p:blipFill rotWithShape="1">
          <a:blip r:embed="rId5">
            <a:alphaModFix/>
          </a:blip>
          <a:srcRect b="1710" l="0" r="0" t="0"/>
          <a:stretch/>
        </p:blipFill>
        <p:spPr>
          <a:xfrm>
            <a:off x="0" y="2214399"/>
            <a:ext cx="3029400" cy="207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idx="1" type="body"/>
          </p:nvPr>
        </p:nvSpPr>
        <p:spPr>
          <a:xfrm>
            <a:off x="0" y="4402575"/>
            <a:ext cx="8467200" cy="5195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/>
              <a:t>Distributive Education Clubs of America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0" y="-16425"/>
            <a:ext cx="9144000" cy="10058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6000">
                <a:solidFill>
                  <a:srgbClr val="FFFFFF"/>
                </a:solidFill>
              </a:rPr>
              <a:t>DECA </a:t>
            </a:r>
          </a:p>
        </p:txBody>
      </p:sp>
      <p:pic>
        <p:nvPicPr>
          <p:cNvPr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450" y="1152125"/>
            <a:ext cx="4117025" cy="308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Shape 137"/>
          <p:cNvPicPr preferRelativeResize="0"/>
          <p:nvPr/>
        </p:nvPicPr>
        <p:blipFill rotWithShape="1">
          <a:blip r:embed="rId4">
            <a:alphaModFix/>
          </a:blip>
          <a:srcRect b="28171" l="0" r="0" t="14218"/>
          <a:stretch/>
        </p:blipFill>
        <p:spPr>
          <a:xfrm>
            <a:off x="4650650" y="1152125"/>
            <a:ext cx="4019900" cy="308777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Shape 138"/>
          <p:cNvSpPr txBox="1"/>
          <p:nvPr/>
        </p:nvSpPr>
        <p:spPr>
          <a:xfrm>
            <a:off x="3181900" y="231025"/>
            <a:ext cx="5488799" cy="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1600">
                <a:solidFill>
                  <a:srgbClr val="FFFFFF"/>
                </a:solidFill>
              </a:rPr>
              <a:t>NJ STATE CAREER DEVELOPMENT CONFERENCE Cherry Hill, NJ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idx="1" type="body"/>
          </p:nvPr>
        </p:nvSpPr>
        <p:spPr>
          <a:xfrm>
            <a:off x="0" y="4402575"/>
            <a:ext cx="8467200" cy="5195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/>
              <a:t>Distributive Education Clubs of America</a:t>
            </a:r>
          </a:p>
        </p:txBody>
      </p:sp>
      <p:sp>
        <p:nvSpPr>
          <p:cNvPr id="144" name="Shape 144"/>
          <p:cNvSpPr txBox="1"/>
          <p:nvPr/>
        </p:nvSpPr>
        <p:spPr>
          <a:xfrm>
            <a:off x="0" y="-16425"/>
            <a:ext cx="9144000" cy="10058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6000">
                <a:solidFill>
                  <a:srgbClr val="FFFFFF"/>
                </a:solidFill>
              </a:rPr>
              <a:t>DECA </a:t>
            </a:r>
          </a:p>
        </p:txBody>
      </p:sp>
      <p:pic>
        <p:nvPicPr>
          <p:cNvPr id="145" name="Shape 145"/>
          <p:cNvPicPr preferRelativeResize="0"/>
          <p:nvPr/>
        </p:nvPicPr>
        <p:blipFill rotWithShape="1">
          <a:blip r:embed="rId3">
            <a:alphaModFix/>
          </a:blip>
          <a:srcRect b="19532" l="2594" r="2366" t="5718"/>
          <a:stretch/>
        </p:blipFill>
        <p:spPr>
          <a:xfrm>
            <a:off x="160650" y="1196287"/>
            <a:ext cx="5084692" cy="29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 rotWithShape="1">
          <a:blip r:embed="rId4">
            <a:alphaModFix/>
          </a:blip>
          <a:srcRect b="24672" l="0" r="0" t="4451"/>
          <a:stretch/>
        </p:blipFill>
        <p:spPr>
          <a:xfrm>
            <a:off x="5443575" y="1196287"/>
            <a:ext cx="3173700" cy="2999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 txBox="1"/>
          <p:nvPr/>
        </p:nvSpPr>
        <p:spPr>
          <a:xfrm>
            <a:off x="3181900" y="231025"/>
            <a:ext cx="5488799" cy="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600">
                <a:solidFill>
                  <a:srgbClr val="FFFFFF"/>
                </a:solidFill>
              </a:rPr>
              <a:t>NJ STATE CAREER DEVELOPMENT CONFERENCE Cherry Hill, NJ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/>
        </p:nvSpPr>
        <p:spPr>
          <a:xfrm>
            <a:off x="0" y="-16425"/>
            <a:ext cx="9144000" cy="10058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6000">
                <a:solidFill>
                  <a:srgbClr val="FFFFFF"/>
                </a:solidFill>
              </a:rPr>
              <a:t>DECA </a:t>
            </a:r>
          </a:p>
        </p:txBody>
      </p:sp>
      <p:pic>
        <p:nvPicPr>
          <p:cNvPr id="153" name="Shape 153"/>
          <p:cNvPicPr preferRelativeResize="0"/>
          <p:nvPr/>
        </p:nvPicPr>
        <p:blipFill rotWithShape="1">
          <a:blip r:embed="rId3">
            <a:alphaModFix/>
          </a:blip>
          <a:srcRect b="4599" l="0" r="0" t="3783"/>
          <a:stretch/>
        </p:blipFill>
        <p:spPr>
          <a:xfrm>
            <a:off x="351375" y="1144425"/>
            <a:ext cx="8394151" cy="384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Shape 154"/>
          <p:cNvSpPr txBox="1"/>
          <p:nvPr/>
        </p:nvSpPr>
        <p:spPr>
          <a:xfrm>
            <a:off x="2579650" y="398475"/>
            <a:ext cx="5550600" cy="521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1800">
                <a:solidFill>
                  <a:srgbClr val="FFFFFF"/>
                </a:solidFill>
              </a:rPr>
              <a:t>DECA NIGHT with the NJ DEVILS</a:t>
            </a:r>
          </a:p>
        </p:txBody>
      </p:sp>
      <p:pic>
        <p:nvPicPr>
          <p:cNvPr id="155" name="Shape 155"/>
          <p:cNvPicPr preferRelativeResize="0"/>
          <p:nvPr/>
        </p:nvPicPr>
        <p:blipFill rotWithShape="1">
          <a:blip r:embed="rId4">
            <a:alphaModFix/>
          </a:blip>
          <a:srcRect b="4378" l="8427" r="8948" t="11097"/>
          <a:stretch/>
        </p:blipFill>
        <p:spPr>
          <a:xfrm>
            <a:off x="6795325" y="247900"/>
            <a:ext cx="2228275" cy="170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/>
        </p:nvSpPr>
        <p:spPr>
          <a:xfrm>
            <a:off x="0" y="-16425"/>
            <a:ext cx="9144000" cy="10058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6000">
                <a:solidFill>
                  <a:srgbClr val="FFFFFF"/>
                </a:solidFill>
              </a:rPr>
              <a:t>DECA 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x="2920925" y="231025"/>
            <a:ext cx="59922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1600">
                <a:solidFill>
                  <a:srgbClr val="FFFFFF"/>
                </a:solidFill>
              </a:rPr>
              <a:t>INTERNATIONAL CAREER DEVELOPMENT CONFERENCE Orlando, FL</a:t>
            </a:r>
          </a:p>
        </p:txBody>
      </p:sp>
      <p:pic>
        <p:nvPicPr>
          <p:cNvPr id="162" name="Shape 162"/>
          <p:cNvPicPr preferRelativeResize="0"/>
          <p:nvPr/>
        </p:nvPicPr>
        <p:blipFill rotWithShape="1">
          <a:blip r:embed="rId3">
            <a:alphaModFix/>
          </a:blip>
          <a:srcRect b="7694" l="0" r="0" t="14351"/>
          <a:stretch/>
        </p:blipFill>
        <p:spPr>
          <a:xfrm>
            <a:off x="5068900" y="1114300"/>
            <a:ext cx="3623474" cy="380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Shape 163"/>
          <p:cNvPicPr preferRelativeResize="0"/>
          <p:nvPr/>
        </p:nvPicPr>
        <p:blipFill rotWithShape="1">
          <a:blip r:embed="rId4">
            <a:alphaModFix/>
          </a:blip>
          <a:srcRect b="10228" l="0" r="0" t="15812"/>
          <a:stretch/>
        </p:blipFill>
        <p:spPr>
          <a:xfrm>
            <a:off x="441699" y="1114300"/>
            <a:ext cx="4627200" cy="380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/>
        </p:nvSpPr>
        <p:spPr>
          <a:xfrm>
            <a:off x="0" y="0"/>
            <a:ext cx="9144000" cy="10058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Marketing / Job Training  - </a:t>
            </a:r>
          </a:p>
          <a:p>
            <a:pPr lvl="0" rtl="0" algn="l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Structured Learning Experience</a:t>
            </a:r>
          </a:p>
        </p:txBody>
      </p:sp>
      <p:pic>
        <p:nvPicPr>
          <p:cNvPr id="169" name="Shape 169"/>
          <p:cNvPicPr preferRelativeResize="0"/>
          <p:nvPr/>
        </p:nvPicPr>
        <p:blipFill rotWithShape="1">
          <a:blip r:embed="rId3">
            <a:alphaModFix/>
          </a:blip>
          <a:srcRect b="17047" l="0" r="0" t="5143"/>
          <a:stretch/>
        </p:blipFill>
        <p:spPr>
          <a:xfrm>
            <a:off x="253750" y="1184574"/>
            <a:ext cx="3908675" cy="3041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 rotWithShape="1">
          <a:blip r:embed="rId4">
            <a:alphaModFix amt="94000"/>
          </a:blip>
          <a:srcRect b="0" l="0" r="0" t="1941"/>
          <a:stretch/>
        </p:blipFill>
        <p:spPr>
          <a:xfrm>
            <a:off x="4416450" y="1168575"/>
            <a:ext cx="4135373" cy="304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/>
        </p:nvSpPr>
        <p:spPr>
          <a:xfrm>
            <a:off x="0" y="0"/>
            <a:ext cx="9144000" cy="10058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Marketing / Job Training  - </a:t>
            </a:r>
          </a:p>
          <a:p>
            <a:pPr lvl="0" rtl="0" algn="l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Structured Learning Experience</a:t>
            </a:r>
          </a:p>
        </p:txBody>
      </p:sp>
      <p:pic>
        <p:nvPicPr>
          <p:cNvPr id="176" name="Shape 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0337" y="1393962"/>
            <a:ext cx="1855798" cy="1174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Shape 1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825" y="2138125"/>
            <a:ext cx="1810949" cy="181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91475" y="3762174"/>
            <a:ext cx="2354749" cy="54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49874" y="2724500"/>
            <a:ext cx="2087043" cy="765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94025" y="1505775"/>
            <a:ext cx="1738999" cy="173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Shape 18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04750" y="1261525"/>
            <a:ext cx="1439250" cy="143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44050" y="2871482"/>
            <a:ext cx="1208499" cy="935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812" y="1082774"/>
            <a:ext cx="2679974" cy="80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91675" y="2700770"/>
            <a:ext cx="1208499" cy="137164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Shape 185"/>
          <p:cNvSpPr txBox="1"/>
          <p:nvPr/>
        </p:nvSpPr>
        <p:spPr>
          <a:xfrm>
            <a:off x="5630700" y="1082775"/>
            <a:ext cx="3513300" cy="548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>
                <a:solidFill>
                  <a:srgbClr val="1155CC"/>
                </a:solidFill>
                <a:latin typeface="Verdana"/>
                <a:ea typeface="Verdana"/>
                <a:cs typeface="Verdana"/>
                <a:sym typeface="Verdana"/>
              </a:rPr>
              <a:t>P</a:t>
            </a:r>
            <a:r>
              <a:rPr b="1" lang="en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aterson </a:t>
            </a:r>
            <a:r>
              <a:rPr b="1" lang="en">
                <a:solidFill>
                  <a:srgbClr val="1155CC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b="1" lang="en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ducation </a:t>
            </a:r>
            <a:r>
              <a:rPr b="1" lang="en">
                <a:solidFill>
                  <a:srgbClr val="1155CC"/>
                </a:solidFill>
                <a:latin typeface="Verdana"/>
                <a:ea typeface="Verdana"/>
                <a:cs typeface="Verdana"/>
                <a:sym typeface="Verdana"/>
              </a:rPr>
              <a:t>A</a:t>
            </a:r>
            <a:r>
              <a:rPr b="1" lang="en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ssociation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5554925" y="3824937"/>
            <a:ext cx="3513300" cy="548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3000">
                <a:latin typeface="Corsiva"/>
                <a:ea typeface="Corsiva"/>
                <a:cs typeface="Corsiva"/>
                <a:sym typeface="Corsiva"/>
              </a:rPr>
              <a:t>Riviera </a:t>
            </a:r>
            <a:r>
              <a:rPr b="1" lang="en" sz="1600">
                <a:latin typeface="Verdana"/>
                <a:ea typeface="Verdana"/>
                <a:cs typeface="Verdana"/>
                <a:sym typeface="Verdana"/>
              </a:rPr>
              <a:t>CHECK CASHING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/>
        </p:nvSpPr>
        <p:spPr>
          <a:xfrm>
            <a:off x="513250" y="1026525"/>
            <a:ext cx="7698899" cy="2271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4800">
                <a:latin typeface="Georgia"/>
                <a:ea typeface="Georgia"/>
                <a:cs typeface="Georgia"/>
                <a:sym typeface="Georgia"/>
              </a:rPr>
              <a:t>Business Administration Pathway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Shape 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10000">
            <a:off x="496175" y="1667687"/>
            <a:ext cx="2457449" cy="185737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Shape 197"/>
          <p:cNvSpPr txBox="1"/>
          <p:nvPr>
            <p:ph idx="1" type="body"/>
          </p:nvPr>
        </p:nvSpPr>
        <p:spPr>
          <a:xfrm>
            <a:off x="0" y="4402575"/>
            <a:ext cx="7558799" cy="5195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/>
              <a:t>Future Business Leaders of America</a:t>
            </a:r>
          </a:p>
        </p:txBody>
      </p:sp>
      <p:sp>
        <p:nvSpPr>
          <p:cNvPr id="198" name="Shape 198"/>
          <p:cNvSpPr txBox="1"/>
          <p:nvPr/>
        </p:nvSpPr>
        <p:spPr>
          <a:xfrm>
            <a:off x="199225" y="59775"/>
            <a:ext cx="8755499" cy="10058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6000">
                <a:solidFill>
                  <a:srgbClr val="FFFFFF"/>
                </a:solidFill>
              </a:rPr>
              <a:t>FBLA</a:t>
            </a:r>
          </a:p>
        </p:txBody>
      </p:sp>
      <p:sp>
        <p:nvSpPr>
          <p:cNvPr id="199" name="Shape 199"/>
          <p:cNvSpPr txBox="1"/>
          <p:nvPr/>
        </p:nvSpPr>
        <p:spPr>
          <a:xfrm>
            <a:off x="2103300" y="1215225"/>
            <a:ext cx="6717000" cy="3137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00" name="Shape 200"/>
          <p:cNvPicPr preferRelativeResize="0"/>
          <p:nvPr/>
        </p:nvPicPr>
        <p:blipFill rotWithShape="1">
          <a:blip r:embed="rId4">
            <a:alphaModFix/>
          </a:blip>
          <a:srcRect b="0" l="5490" r="0" t="7612"/>
          <a:stretch/>
        </p:blipFill>
        <p:spPr>
          <a:xfrm>
            <a:off x="6775875" y="1201250"/>
            <a:ext cx="1647075" cy="70495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pic>
      <p:pic>
        <p:nvPicPr>
          <p:cNvPr id="201" name="Shape 2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10000">
            <a:off x="3077225" y="1914249"/>
            <a:ext cx="5244149" cy="19010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pic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2015-2016 School Year </a:t>
            </a:r>
          </a:p>
        </p:txBody>
      </p:sp>
      <p:pic>
        <p:nvPicPr>
          <p:cNvPr id="207" name="Shape 2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1125" y="682350"/>
            <a:ext cx="4519299" cy="341329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 txBox="1"/>
          <p:nvPr/>
        </p:nvSpPr>
        <p:spPr>
          <a:xfrm>
            <a:off x="302825" y="836800"/>
            <a:ext cx="29529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The School of Business, Technology, Marketing and Finance thanks you for your valuable contributions through the year! 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>
            <p:ph idx="1" type="body"/>
          </p:nvPr>
        </p:nvSpPr>
        <p:spPr>
          <a:xfrm>
            <a:off x="0" y="4406300"/>
            <a:ext cx="8686800" cy="5195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THANK YOU!</a:t>
            </a:r>
          </a:p>
        </p:txBody>
      </p:sp>
      <p:pic>
        <p:nvPicPr>
          <p:cNvPr id="214" name="Shape 2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0550" y="172824"/>
            <a:ext cx="3859600" cy="410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